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1541" autoAdjust="0"/>
  </p:normalViewPr>
  <p:slideViewPr>
    <p:cSldViewPr>
      <p:cViewPr varScale="1">
        <p:scale>
          <a:sx n="59" d="100"/>
          <a:sy n="59" d="100"/>
        </p:scale>
        <p:origin x="-816"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545BAD-DB7A-4DF7-899E-0628323587EB}" type="datetimeFigureOut">
              <a:rPr lang="en-US" smtClean="0"/>
              <a:pPr/>
              <a:t>04-Jan-80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53FF94-E2D3-4E0E-A81C-BE4EAB07D14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Substance use r</a:t>
            </a:r>
            <a:r>
              <a:rPr lang="en-US" sz="1200" kern="1200" dirty="0" smtClean="0">
                <a:solidFill>
                  <a:schemeClr val="tx1"/>
                </a:solidFill>
                <a:latin typeface="+mn-lt"/>
                <a:ea typeface="+mn-ea"/>
                <a:cs typeface="+mn-cs"/>
              </a:rPr>
              <a:t>efers to use of alcohol and drugs to dangerous levels which could be harmful to the body. The issue involves both legal and illegal </a:t>
            </a:r>
            <a:r>
              <a:rPr lang="en-US" sz="1200" kern="1200" dirty="0" smtClean="0">
                <a:solidFill>
                  <a:schemeClr val="tx1"/>
                </a:solidFill>
                <a:latin typeface="+mn-lt"/>
                <a:ea typeface="+mn-ea"/>
                <a:cs typeface="+mn-cs"/>
              </a:rPr>
              <a:t>substances (Scull, </a:t>
            </a:r>
            <a:r>
              <a:rPr lang="en-US" sz="1200" kern="1200" dirty="0" err="1" smtClean="0">
                <a:solidFill>
                  <a:schemeClr val="tx1"/>
                </a:solidFill>
                <a:latin typeface="+mn-lt"/>
                <a:ea typeface="+mn-ea"/>
                <a:cs typeface="+mn-cs"/>
              </a:rPr>
              <a:t>Kupersmidt</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Erausquin</a:t>
            </a:r>
            <a:r>
              <a:rPr lang="en-US" sz="1200" kern="1200" dirty="0" smtClean="0">
                <a:solidFill>
                  <a:schemeClr val="tx1"/>
                </a:solidFill>
                <a:latin typeface="+mn-lt"/>
                <a:ea typeface="+mn-ea"/>
                <a:cs typeface="+mn-cs"/>
              </a:rPr>
              <a:t>, 2014). </a:t>
            </a:r>
            <a:r>
              <a:rPr lang="en-US" sz="1200" kern="1200" dirty="0" smtClean="0">
                <a:solidFill>
                  <a:schemeClr val="tx1"/>
                </a:solidFill>
                <a:latin typeface="+mn-lt"/>
                <a:ea typeface="+mn-ea"/>
                <a:cs typeface="+mn-cs"/>
              </a:rPr>
              <a:t>The legal substances include cigarette and alcohol whereas Illegal substances include narcotics such as cocaine, heroin, crack etc. Substance use is also associated with prescription pills, inhalants. Substance use has become widespread among teenagers and has </a:t>
            </a:r>
            <a:r>
              <a:rPr lang="en-US" sz="1200" kern="1200" dirty="0" smtClean="0">
                <a:solidFill>
                  <a:schemeClr val="tx1"/>
                </a:solidFill>
                <a:latin typeface="+mn-lt"/>
                <a:ea typeface="+mn-ea"/>
                <a:cs typeface="+mn-cs"/>
              </a:rPr>
              <a:t>struck </a:t>
            </a:r>
            <a:r>
              <a:rPr lang="en-US" sz="1200" kern="1200" dirty="0" smtClean="0">
                <a:solidFill>
                  <a:schemeClr val="tx1"/>
                </a:solidFill>
                <a:latin typeface="+mn-lt"/>
                <a:ea typeface="+mn-ea"/>
                <a:cs typeface="+mn-cs"/>
              </a:rPr>
              <a:t>worrying levels.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Substance use statistics: CDC teenage statistics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Substance use is quite widespread among teenagers. Up to 50% have misused substances in their lives and 23% abused substance in 2018 alone which was the year of the study. A rising trend among teenagers is that the majority does not view marijuana as harmful and are fast picking up the habit. What makes it worse is other countries notably Canada has legalized the substance. Several states have also followed in this decision. 6.5% used marijuana in the month of survey and the introductory age for marijuana is 13 years (Project know, 2018). 7.7% also reported the use of amphetamines whereas 7.5% abuse prescription pills. One positive trend is that narcotics and hard drugs are the least abused. Only 4% responding in affirmative for cocaine, heroin, ecstasy etc considering the dangers involved in narcotics. The study also found that teenagers access substance from the home setting and friends.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Risk factors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biggest risk factors facing teenagers is experimentation. The teens are inexperienced and virtually still discovering the world. They are prone to try out various substances out of curiosity. There is also substance availability which implies that teenagers will naturally get curious about the things they see in their </a:t>
            </a:r>
            <a:r>
              <a:rPr lang="en-US" sz="1200" kern="1200" dirty="0" smtClean="0">
                <a:solidFill>
                  <a:schemeClr val="tx1"/>
                </a:solidFill>
                <a:latin typeface="+mn-lt"/>
                <a:ea typeface="+mn-ea"/>
                <a:cs typeface="+mn-cs"/>
              </a:rPr>
              <a:t>environment (Scull, </a:t>
            </a:r>
            <a:r>
              <a:rPr lang="en-US" sz="1200" kern="1200" dirty="0" err="1" smtClean="0">
                <a:solidFill>
                  <a:schemeClr val="tx1"/>
                </a:solidFill>
                <a:latin typeface="+mn-lt"/>
                <a:ea typeface="+mn-ea"/>
                <a:cs typeface="+mn-cs"/>
              </a:rPr>
              <a:t>Kupersmidt</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Erausquin</a:t>
            </a:r>
            <a:r>
              <a:rPr lang="en-US" sz="1200" kern="1200" dirty="0" smtClean="0">
                <a:solidFill>
                  <a:schemeClr val="tx1"/>
                </a:solidFill>
                <a:latin typeface="+mn-lt"/>
                <a:ea typeface="+mn-ea"/>
                <a:cs typeface="+mn-cs"/>
              </a:rPr>
              <a:t>, 2014). </a:t>
            </a:r>
            <a:r>
              <a:rPr lang="en-US" sz="1200" kern="1200" dirty="0" smtClean="0">
                <a:solidFill>
                  <a:schemeClr val="tx1"/>
                </a:solidFill>
                <a:latin typeface="+mn-lt"/>
                <a:ea typeface="+mn-ea"/>
                <a:cs typeface="+mn-cs"/>
              </a:rPr>
              <a:t>Closely related to this is the issue of negative role models who similarly arouse curiosity in the teenagers to try out new substances. There is also lack of parental/guardian supervision to correct the teenagers when they go in the wrong direction.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Risk factors contd.</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Peer pressure is also a major factor since teenagers tend to conform to the most dominant or popular view around them. Teenagers will use substances simply to look cool or fit in the society. Poverty is also another factor which drives teenagers to substance </a:t>
            </a:r>
            <a:r>
              <a:rPr lang="en-US" sz="1200" kern="1200" dirty="0" smtClean="0">
                <a:solidFill>
                  <a:schemeClr val="tx1"/>
                </a:solidFill>
                <a:latin typeface="+mn-lt"/>
                <a:ea typeface="+mn-ea"/>
                <a:cs typeface="+mn-cs"/>
              </a:rPr>
              <a:t>use (Gomez, Becker, </a:t>
            </a:r>
            <a:r>
              <a:rPr lang="en-US" sz="1200" kern="1200" dirty="0" err="1" smtClean="0">
                <a:solidFill>
                  <a:schemeClr val="tx1"/>
                </a:solidFill>
                <a:latin typeface="+mn-lt"/>
                <a:ea typeface="+mn-ea"/>
                <a:cs typeface="+mn-cs"/>
              </a:rPr>
              <a:t>O'brien</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Spirito</a:t>
            </a:r>
            <a:r>
              <a:rPr lang="en-US" sz="1200" kern="1200" dirty="0" smtClean="0">
                <a:solidFill>
                  <a:schemeClr val="tx1"/>
                </a:solidFill>
                <a:latin typeface="+mn-lt"/>
                <a:ea typeface="+mn-ea"/>
                <a:cs typeface="+mn-cs"/>
              </a:rPr>
              <a:t>, 2015). </a:t>
            </a:r>
            <a:r>
              <a:rPr lang="en-US" sz="1200" kern="1200" dirty="0" smtClean="0">
                <a:solidFill>
                  <a:schemeClr val="tx1"/>
                </a:solidFill>
                <a:latin typeface="+mn-lt"/>
                <a:ea typeface="+mn-ea"/>
                <a:cs typeface="+mn-cs"/>
              </a:rPr>
              <a:t>Some use these to escape from the reality they face. There is also the issue of family. It has become apparent that teenagers from single parent families or troubled and dysfunctional have high chances of seeking comfort in substance use once they attain a certain age.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Negative sides of substance abuse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has become apparent that substance users prone to crime. They might engage in petty crimes to find money to sustain lifestyle. There is also the danger of addiction where they might become compulsive drug users. In the worst case scenario, death or negative health impact could be the consequence. Once teenagers embrace substance use, they transform tremendously. They begin to experience social problems and find it difficult relating well with others. Suicide has also been rampant among users as they find it difficult to exist without the substances or cope with social demands. Finally, teenagers will also have high chances of engaging in risky sexual behavior and drunk driving.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Role as health care practitioner/advocate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a healthcare practitioner, mine is to keep teenagers and other vulnerable groups away from substance use. The primary role is sensitizing teens on dangers of substance use. They need to be aware of the dangers in order to make the right decision. Part of this involves reaching out to parents to increase monitoring of their teenagers. My tasks also revolve around developing policies concerning substance us. Of course this is at the institutional or state levels. I am also responsible for watching out for red flags in predisposed teenage groups and counseling teenagers with substance use history. For those with serious substance use problems, there might be the need for rehabilitating addicted teenagers.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Identifying and addressing substance use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are red flags that health practitioners and society in general need to watch out for among teenagers. These could be telltale signs of substance use. The first is rapid change in behavior pattern among the teenagers. Substances impact on the teenagers’ personality which might change drastically. There is also the issue of physical evidence and unexplained injuries as a result of using substance they have no control </a:t>
            </a:r>
            <a:r>
              <a:rPr lang="en-US" sz="1200" kern="1200" dirty="0" smtClean="0">
                <a:solidFill>
                  <a:schemeClr val="tx1"/>
                </a:solidFill>
                <a:latin typeface="+mn-lt"/>
                <a:ea typeface="+mn-ea"/>
                <a:cs typeface="+mn-cs"/>
              </a:rPr>
              <a:t>over (Gomez, Becker, </a:t>
            </a:r>
            <a:r>
              <a:rPr lang="en-US" sz="1200" kern="1200" dirty="0" err="1" smtClean="0">
                <a:solidFill>
                  <a:schemeClr val="tx1"/>
                </a:solidFill>
                <a:latin typeface="+mn-lt"/>
                <a:ea typeface="+mn-ea"/>
                <a:cs typeface="+mn-cs"/>
              </a:rPr>
              <a:t>O'brien</a:t>
            </a:r>
            <a:r>
              <a:rPr lang="en-US" sz="1200" kern="1200" dirty="0" smtClean="0">
                <a:solidFill>
                  <a:schemeClr val="tx1"/>
                </a:solidFill>
                <a:latin typeface="+mn-lt"/>
                <a:ea typeface="+mn-ea"/>
                <a:cs typeface="+mn-cs"/>
              </a:rPr>
              <a:t>, &amp; </a:t>
            </a:r>
            <a:r>
              <a:rPr lang="en-US" sz="1200" kern="1200" dirty="0" err="1" smtClean="0">
                <a:solidFill>
                  <a:schemeClr val="tx1"/>
                </a:solidFill>
                <a:latin typeface="+mn-lt"/>
                <a:ea typeface="+mn-ea"/>
                <a:cs typeface="+mn-cs"/>
              </a:rPr>
              <a:t>Spirito</a:t>
            </a:r>
            <a:r>
              <a:rPr lang="en-US" sz="1200" kern="1200" dirty="0" smtClean="0">
                <a:solidFill>
                  <a:schemeClr val="tx1"/>
                </a:solidFill>
                <a:latin typeface="+mn-lt"/>
                <a:ea typeface="+mn-ea"/>
                <a:cs typeface="+mn-cs"/>
              </a:rPr>
              <a:t>, 2015). </a:t>
            </a:r>
            <a:r>
              <a:rPr lang="en-US" sz="1200" kern="1200" dirty="0" smtClean="0">
                <a:solidFill>
                  <a:schemeClr val="tx1"/>
                </a:solidFill>
                <a:latin typeface="+mn-lt"/>
                <a:ea typeface="+mn-ea"/>
                <a:cs typeface="+mn-cs"/>
              </a:rPr>
              <a:t>When confronted, substance users will more often than not deny the allegations, which is a typical reaction among users. From time to time, they might engage in petty crime to access money for substance. Finally, teenagers will develop social problems in coexisting in harmony with others.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Addressing substance abuse issue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fight against substance abuse will require the involvement of numerous stakeholders. Therefore, health practitioners need to provide insights to parents on how to tackle the issues. Part of the health practitioner responsibilities includes identifying high risk populations for effective monitoring. In most cases, early intervention for teenagers suspected of substance use will be the only way to arrest the issue from deteriorating into an </a:t>
            </a:r>
            <a:r>
              <a:rPr lang="en-US" sz="1200" kern="1200" dirty="0" smtClean="0">
                <a:solidFill>
                  <a:schemeClr val="tx1"/>
                </a:solidFill>
                <a:latin typeface="+mn-lt"/>
                <a:ea typeface="+mn-ea"/>
                <a:cs typeface="+mn-cs"/>
              </a:rPr>
              <a:t>addiction (Dickerson et al, 2018). </a:t>
            </a:r>
            <a:r>
              <a:rPr lang="en-US" sz="1200" kern="1200" dirty="0" smtClean="0">
                <a:solidFill>
                  <a:schemeClr val="tx1"/>
                </a:solidFill>
                <a:latin typeface="+mn-lt"/>
                <a:ea typeface="+mn-ea"/>
                <a:cs typeface="+mn-cs"/>
              </a:rPr>
              <a:t>In this regard, counseling of such teenagers to avoid experimentation will be a wise move to tackle the vice. Finally, health stakeholders will have to periodically update policies to tackle the issue. These might even include training community workers to help in addressing the issue.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Peer monitoring for teenagers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Finally, there is need to advice the teenagers to avoid falling into this pitfall. The first recommendation is to avoid experimentation with various substances since this is one slippery slope (Dickerson et al, 2018). Once they are hooked, letting go of the vice might be very challenging. Teenagers also need to report cases of substance use to school authorities to assist their colleagues that are deep in the vice. As a preventive measure, teenagers need to engage in sports to avoid being idle. Sports will consume most of their free time and keep them away from experimenting with substances. Similarly, they should avoid wrong company especially those with a history of substance abuse. Finally, teenagers need to attend social gatherings where the debates and talks center on promoting substance free lives.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Amy </a:t>
            </a:r>
            <a:r>
              <a:rPr lang="en-US" sz="1200" kern="1200" dirty="0" err="1" smtClean="0">
                <a:solidFill>
                  <a:schemeClr val="tx1"/>
                </a:solidFill>
                <a:latin typeface="+mn-lt"/>
                <a:ea typeface="+mn-ea"/>
                <a:cs typeface="+mn-cs"/>
              </a:rPr>
              <a:t>Winehouse</a:t>
            </a:r>
            <a:r>
              <a:rPr lang="en-US" sz="1200" kern="1200" dirty="0" smtClean="0">
                <a:solidFill>
                  <a:schemeClr val="tx1"/>
                </a:solidFill>
                <a:latin typeface="+mn-lt"/>
                <a:ea typeface="+mn-ea"/>
                <a:cs typeface="+mn-cs"/>
              </a:rPr>
              <a:t>- dead, cocaine overdose </a:t>
            </a:r>
          </a:p>
          <a:p>
            <a:r>
              <a:rPr lang="en-US" sz="1200" kern="1200" dirty="0" smtClean="0">
                <a:solidFill>
                  <a:schemeClr val="tx1"/>
                </a:solidFill>
                <a:latin typeface="+mn-lt"/>
                <a:ea typeface="+mn-ea"/>
                <a:cs typeface="+mn-cs"/>
              </a:rPr>
              <a:t>Prince – dead, prescription pills </a:t>
            </a:r>
          </a:p>
          <a:p>
            <a:r>
              <a:rPr lang="en-US" sz="1200" kern="1200" dirty="0" err="1" smtClean="0">
                <a:solidFill>
                  <a:schemeClr val="tx1"/>
                </a:solidFill>
                <a:latin typeface="+mn-lt"/>
                <a:ea typeface="+mn-ea"/>
                <a:cs typeface="+mn-cs"/>
              </a:rPr>
              <a:t>Avicii</a:t>
            </a:r>
            <a:r>
              <a:rPr lang="en-US" sz="1200" kern="1200" dirty="0" smtClean="0">
                <a:solidFill>
                  <a:schemeClr val="tx1"/>
                </a:solidFill>
                <a:latin typeface="+mn-lt"/>
                <a:ea typeface="+mn-ea"/>
                <a:cs typeface="+mn-cs"/>
              </a:rPr>
              <a:t>- dead, substance use, suicide</a:t>
            </a:r>
          </a:p>
          <a:p>
            <a:r>
              <a:rPr lang="en-US" sz="1200" kern="1200" dirty="0" smtClean="0">
                <a:solidFill>
                  <a:schemeClr val="tx1"/>
                </a:solidFill>
                <a:latin typeface="+mn-lt"/>
                <a:ea typeface="+mn-ea"/>
                <a:cs typeface="+mn-cs"/>
              </a:rPr>
              <a:t>Michel Jackson – dead, </a:t>
            </a:r>
            <a:r>
              <a:rPr lang="en-US" sz="1200" kern="1200" dirty="0" err="1" smtClean="0">
                <a:solidFill>
                  <a:schemeClr val="tx1"/>
                </a:solidFill>
                <a:latin typeface="+mn-lt"/>
                <a:ea typeface="+mn-ea"/>
                <a:cs typeface="+mn-cs"/>
              </a:rPr>
              <a:t>prscription</a:t>
            </a:r>
            <a:r>
              <a:rPr lang="en-US" sz="1200" kern="1200" dirty="0" smtClean="0">
                <a:solidFill>
                  <a:schemeClr val="tx1"/>
                </a:solidFill>
                <a:latin typeface="+mn-lt"/>
                <a:ea typeface="+mn-ea"/>
                <a:cs typeface="+mn-cs"/>
              </a:rPr>
              <a:t> pills</a:t>
            </a:r>
          </a:p>
          <a:p>
            <a:r>
              <a:rPr lang="en-US" sz="1200" kern="1200" dirty="0" smtClean="0">
                <a:solidFill>
                  <a:schemeClr val="tx1"/>
                </a:solidFill>
                <a:latin typeface="+mn-lt"/>
                <a:ea typeface="+mn-ea"/>
                <a:cs typeface="+mn-cs"/>
              </a:rPr>
              <a:t>Mac Miller – dead, alcohol and prescription pills</a:t>
            </a:r>
          </a:p>
          <a:p>
            <a:r>
              <a:rPr lang="en-US" sz="1200" kern="1200" dirty="0" err="1" smtClean="0">
                <a:solidFill>
                  <a:schemeClr val="tx1"/>
                </a:solidFill>
                <a:latin typeface="+mn-lt"/>
                <a:ea typeface="+mn-ea"/>
                <a:cs typeface="+mn-cs"/>
              </a:rPr>
              <a:t>Chyna</a:t>
            </a:r>
            <a:r>
              <a:rPr lang="en-US" sz="1200" kern="1200" dirty="0" smtClean="0">
                <a:solidFill>
                  <a:schemeClr val="tx1"/>
                </a:solidFill>
                <a:latin typeface="+mn-lt"/>
                <a:ea typeface="+mn-ea"/>
                <a:cs typeface="+mn-cs"/>
              </a:rPr>
              <a:t> – dead, prescription pills</a:t>
            </a:r>
          </a:p>
          <a:p>
            <a:r>
              <a:rPr lang="en-US" sz="1200" kern="1200" dirty="0" smtClean="0">
                <a:solidFill>
                  <a:schemeClr val="tx1"/>
                </a:solidFill>
                <a:latin typeface="+mn-lt"/>
                <a:ea typeface="+mn-ea"/>
                <a:cs typeface="+mn-cs"/>
              </a:rPr>
              <a:t>Joan Rivers- dead, prescription pills</a:t>
            </a:r>
          </a:p>
          <a:p>
            <a:r>
              <a:rPr lang="en-US" sz="1200" kern="1200" dirty="0" smtClean="0">
                <a:solidFill>
                  <a:schemeClr val="tx1"/>
                </a:solidFill>
                <a:latin typeface="+mn-lt"/>
                <a:ea typeface="+mn-ea"/>
                <a:cs typeface="+mn-cs"/>
              </a:rPr>
              <a:t>George Best – dead, alcohol </a:t>
            </a:r>
          </a:p>
          <a:p>
            <a:endParaRPr lang="en-US" dirty="0"/>
          </a:p>
        </p:txBody>
      </p:sp>
      <p:sp>
        <p:nvSpPr>
          <p:cNvPr id="4" name="Slide Number Placeholder 3"/>
          <p:cNvSpPr>
            <a:spLocks noGrp="1"/>
          </p:cNvSpPr>
          <p:nvPr>
            <p:ph type="sldNum" sz="quarter" idx="10"/>
          </p:nvPr>
        </p:nvSpPr>
        <p:spPr/>
        <p:txBody>
          <a:bodyPr/>
          <a:lstStyle/>
          <a:p>
            <a:fld id="{0F53FF94-E2D3-4E0E-A81C-BE4EAB07D14B}"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4F562B8-CAB5-4C96-95BA-A9561DBEA06E}" type="datetimeFigureOut">
              <a:rPr lang="en-US" smtClean="0"/>
              <a:pPr/>
              <a:t>04-Jan-80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A534E57-8E67-4929-A857-F14039E43F1A}"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4F562B8-CAB5-4C96-95BA-A9561DBEA06E}" type="datetimeFigureOut">
              <a:rPr lang="en-US" smtClean="0"/>
              <a:pPr/>
              <a:t>04-Jan-80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A534E57-8E67-4929-A857-F14039E43F1A}"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4F562B8-CAB5-4C96-95BA-A9561DBEA06E}" type="datetimeFigureOut">
              <a:rPr lang="en-US" smtClean="0"/>
              <a:pPr/>
              <a:t>04-Jan-80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A534E57-8E67-4929-A857-F14039E43F1A}"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4F562B8-CAB5-4C96-95BA-A9561DBEA06E}" type="datetimeFigureOut">
              <a:rPr lang="en-US" smtClean="0"/>
              <a:pPr/>
              <a:t>04-Jan-80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534E57-8E67-4929-A857-F14039E43F1A}"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4F562B8-CAB5-4C96-95BA-A9561DBEA06E}" type="datetimeFigureOut">
              <a:rPr lang="en-US" smtClean="0"/>
              <a:pPr/>
              <a:t>04-Jan-80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A534E57-8E67-4929-A857-F14039E43F1A}"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4F562B8-CAB5-4C96-95BA-A9561DBEA06E}" type="datetimeFigureOut">
              <a:rPr lang="en-US" smtClean="0"/>
              <a:pPr/>
              <a:t>04-Jan-80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A534E57-8E67-4929-A857-F14039E43F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4F562B8-CAB5-4C96-95BA-A9561DBEA06E}" type="datetimeFigureOut">
              <a:rPr lang="en-US" smtClean="0"/>
              <a:pPr/>
              <a:t>04-Jan-80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A534E57-8E67-4929-A857-F14039E43F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A534E57-8E67-4929-A857-F14039E43F1A}"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4F562B8-CAB5-4C96-95BA-A9561DBEA06E}" type="datetimeFigureOut">
              <a:rPr lang="en-US" smtClean="0"/>
              <a:pPr/>
              <a:t>04-Jan-80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A534E57-8E67-4929-A857-F14039E43F1A}"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4F562B8-CAB5-4C96-95BA-A9561DBEA06E}" type="datetimeFigureOut">
              <a:rPr lang="en-US" smtClean="0"/>
              <a:pPr/>
              <a:t>04-Jan-80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F562B8-CAB5-4C96-95BA-A9561DBEA06E}" type="datetimeFigureOut">
              <a:rPr lang="en-US" smtClean="0"/>
              <a:pPr/>
              <a:t>04-Jan-80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534E57-8E67-4929-A857-F14039E43F1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A534E57-8E67-4929-A857-F14039E43F1A}"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4F562B8-CAB5-4C96-95BA-A9561DBEA06E}" type="datetimeFigureOut">
              <a:rPr lang="en-US" smtClean="0"/>
              <a:pPr/>
              <a:t>04-Jan-80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4F562B8-CAB5-4C96-95BA-A9561DBEA06E}" type="datetimeFigureOut">
              <a:rPr lang="en-US" smtClean="0"/>
              <a:pPr/>
              <a:t>04-Jan-80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A534E57-8E67-4929-A857-F14039E43F1A}"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ojectknow.com/teen/abuse-statist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projectknow.com/teen/abuse-statisti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V="1">
            <a:off x="7620000" y="3581400"/>
            <a:ext cx="1295400" cy="76200"/>
          </a:xfrm>
        </p:spPr>
        <p:txBody>
          <a:bodyPr>
            <a:normAutofit fontScale="25000" lnSpcReduction="20000"/>
          </a:bodyPr>
          <a:lstStyle/>
          <a:p>
            <a:endParaRPr lang="en-US" dirty="0"/>
          </a:p>
        </p:txBody>
      </p:sp>
      <p:sp>
        <p:nvSpPr>
          <p:cNvPr id="2" name="Title 1"/>
          <p:cNvSpPr>
            <a:spLocks noGrp="1"/>
          </p:cNvSpPr>
          <p:nvPr>
            <p:ph type="ctrTitle"/>
          </p:nvPr>
        </p:nvSpPr>
        <p:spPr/>
        <p:txBody>
          <a:bodyPr/>
          <a:lstStyle/>
          <a:p>
            <a:r>
              <a:rPr lang="en-US" dirty="0" smtClean="0"/>
              <a:t>Substance use among teenagers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Substance use  </a:t>
            </a:r>
            <a:endParaRPr lang="en-US" dirty="0"/>
          </a:p>
        </p:txBody>
      </p:sp>
      <p:sp>
        <p:nvSpPr>
          <p:cNvPr id="3" name="Content Placeholder 2"/>
          <p:cNvSpPr>
            <a:spLocks noGrp="1"/>
          </p:cNvSpPr>
          <p:nvPr>
            <p:ph sz="quarter" idx="1"/>
          </p:nvPr>
        </p:nvSpPr>
        <p:spPr/>
        <p:txBody>
          <a:bodyPr>
            <a:normAutofit/>
          </a:bodyPr>
          <a:lstStyle/>
          <a:p>
            <a:r>
              <a:rPr lang="en-US" dirty="0" smtClean="0"/>
              <a:t>Refers </a:t>
            </a:r>
            <a:r>
              <a:rPr lang="en-US" dirty="0"/>
              <a:t>to use of alcohol and drugs which harms the body</a:t>
            </a:r>
          </a:p>
          <a:p>
            <a:r>
              <a:rPr lang="en-US" dirty="0"/>
              <a:t>Substance could legal or illegal </a:t>
            </a:r>
          </a:p>
          <a:p>
            <a:r>
              <a:rPr lang="en-US" dirty="0"/>
              <a:t>Legal substance include cigarette and alcohol</a:t>
            </a:r>
          </a:p>
          <a:p>
            <a:r>
              <a:rPr lang="en-US" dirty="0"/>
              <a:t>Illegal substance include narcotics such as cocaine, heroin, crack etc </a:t>
            </a:r>
          </a:p>
          <a:p>
            <a:r>
              <a:rPr lang="en-US" dirty="0"/>
              <a:t>Substance use also associate with prescription pills, inhalants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Substance use statistics: CDC teenage statistics </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Up </a:t>
            </a:r>
            <a:r>
              <a:rPr lang="en-US" dirty="0"/>
              <a:t>to 50% have misused substances</a:t>
            </a:r>
          </a:p>
          <a:p>
            <a:r>
              <a:rPr lang="en-US" dirty="0"/>
              <a:t>23% abused substance in 2018 alone</a:t>
            </a:r>
          </a:p>
          <a:p>
            <a:r>
              <a:rPr lang="en-US" dirty="0"/>
              <a:t>Majority do not view marijuana as harmful </a:t>
            </a:r>
          </a:p>
          <a:p>
            <a:r>
              <a:rPr lang="en-US" dirty="0"/>
              <a:t>6.5% used marijuana in the month of survey</a:t>
            </a:r>
          </a:p>
          <a:p>
            <a:r>
              <a:rPr lang="en-US" dirty="0"/>
              <a:t>Introductory age for marijuana is 13 years </a:t>
            </a:r>
          </a:p>
          <a:p>
            <a:r>
              <a:rPr lang="en-US" dirty="0"/>
              <a:t>7.7% use amphetamines </a:t>
            </a:r>
          </a:p>
          <a:p>
            <a:r>
              <a:rPr lang="en-US" dirty="0"/>
              <a:t>7.5% abuse prescription pills</a:t>
            </a:r>
          </a:p>
          <a:p>
            <a:r>
              <a:rPr lang="en-US" dirty="0"/>
              <a:t>Narcotics and hard drugs are the least abused</a:t>
            </a:r>
          </a:p>
          <a:p>
            <a:r>
              <a:rPr lang="en-US" dirty="0"/>
              <a:t>Only 4% responding in affirmative for cocaine, heroin, ecstasy etc </a:t>
            </a:r>
          </a:p>
          <a:p>
            <a:r>
              <a:rPr lang="en-US" dirty="0"/>
              <a:t>Teens access substance from the home setting  and friends</a:t>
            </a:r>
          </a:p>
          <a:p>
            <a:r>
              <a:rPr lang="en-US" u="sng" dirty="0">
                <a:hlinkClick r:id="rId3"/>
              </a:rPr>
              <a:t>https://www.projectknow.com/teen/abuse-statistics/</a:t>
            </a:r>
            <a:r>
              <a:rPr lang="en-US" dirty="0"/>
              <a:t>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Risk factors </a:t>
            </a:r>
            <a:endParaRPr lang="en-US" dirty="0"/>
          </a:p>
        </p:txBody>
      </p:sp>
      <p:sp>
        <p:nvSpPr>
          <p:cNvPr id="3" name="Content Placeholder 2"/>
          <p:cNvSpPr>
            <a:spLocks noGrp="1"/>
          </p:cNvSpPr>
          <p:nvPr>
            <p:ph sz="quarter" idx="1"/>
          </p:nvPr>
        </p:nvSpPr>
        <p:spPr/>
        <p:txBody>
          <a:bodyPr/>
          <a:lstStyle/>
          <a:p>
            <a:r>
              <a:rPr lang="en-US" dirty="0" smtClean="0"/>
              <a:t>Experimentation </a:t>
            </a:r>
            <a:endParaRPr lang="en-US" dirty="0"/>
          </a:p>
          <a:p>
            <a:r>
              <a:rPr lang="en-US" dirty="0"/>
              <a:t>Substance availability </a:t>
            </a:r>
          </a:p>
          <a:p>
            <a:r>
              <a:rPr lang="en-US" dirty="0"/>
              <a:t>Negative role model</a:t>
            </a:r>
          </a:p>
          <a:p>
            <a:r>
              <a:rPr lang="en-US" dirty="0"/>
              <a:t>Lack of parental/guardian supervision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Risk factors contd.</a:t>
            </a:r>
            <a:endParaRPr lang="en-US" dirty="0"/>
          </a:p>
        </p:txBody>
      </p:sp>
      <p:sp>
        <p:nvSpPr>
          <p:cNvPr id="3" name="Content Placeholder 2"/>
          <p:cNvSpPr>
            <a:spLocks noGrp="1"/>
          </p:cNvSpPr>
          <p:nvPr>
            <p:ph sz="quarter" idx="1"/>
          </p:nvPr>
        </p:nvSpPr>
        <p:spPr/>
        <p:txBody>
          <a:bodyPr/>
          <a:lstStyle/>
          <a:p>
            <a:r>
              <a:rPr lang="en-US" dirty="0" smtClean="0"/>
              <a:t>Peer pressure: to look cool and fit in</a:t>
            </a:r>
          </a:p>
          <a:p>
            <a:r>
              <a:rPr lang="en-US" dirty="0" smtClean="0"/>
              <a:t>Curiosity : exploring the world around them </a:t>
            </a:r>
            <a:endParaRPr lang="en-US" dirty="0"/>
          </a:p>
          <a:p>
            <a:r>
              <a:rPr lang="en-US" dirty="0" smtClean="0"/>
              <a:t>Poverty : stressor factors </a:t>
            </a:r>
            <a:endParaRPr lang="en-US" dirty="0"/>
          </a:p>
          <a:p>
            <a:r>
              <a:rPr lang="en-US" dirty="0"/>
              <a:t>Family; single </a:t>
            </a:r>
            <a:r>
              <a:rPr lang="en-US" dirty="0" smtClean="0"/>
              <a:t>parent, dysfunctional family  </a:t>
            </a: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Negative sides of substance abuse</a:t>
            </a:r>
            <a:endParaRPr lang="en-US" dirty="0"/>
          </a:p>
        </p:txBody>
      </p:sp>
      <p:sp>
        <p:nvSpPr>
          <p:cNvPr id="3" name="Content Placeholder 2"/>
          <p:cNvSpPr>
            <a:spLocks noGrp="1"/>
          </p:cNvSpPr>
          <p:nvPr>
            <p:ph sz="quarter" idx="1"/>
          </p:nvPr>
        </p:nvSpPr>
        <p:spPr/>
        <p:txBody>
          <a:bodyPr>
            <a:normAutofit/>
          </a:bodyPr>
          <a:lstStyle/>
          <a:p>
            <a:r>
              <a:rPr lang="en-US" dirty="0" smtClean="0"/>
              <a:t>Users </a:t>
            </a:r>
            <a:r>
              <a:rPr lang="en-US" dirty="0"/>
              <a:t>prone to crime</a:t>
            </a:r>
          </a:p>
          <a:p>
            <a:r>
              <a:rPr lang="en-US" dirty="0"/>
              <a:t>Addiction</a:t>
            </a:r>
          </a:p>
          <a:p>
            <a:r>
              <a:rPr lang="en-US" dirty="0"/>
              <a:t>Death or negative health impact </a:t>
            </a:r>
          </a:p>
          <a:p>
            <a:r>
              <a:rPr lang="en-US" dirty="0"/>
              <a:t>Social problems relating with others </a:t>
            </a:r>
          </a:p>
          <a:p>
            <a:r>
              <a:rPr lang="en-US" dirty="0"/>
              <a:t>Suicide </a:t>
            </a:r>
          </a:p>
          <a:p>
            <a:r>
              <a:rPr lang="en-US" dirty="0"/>
              <a:t>High chances of engaging </a:t>
            </a:r>
            <a:r>
              <a:rPr lang="en-US" dirty="0" smtClean="0"/>
              <a:t>in </a:t>
            </a:r>
            <a:r>
              <a:rPr lang="en-US" dirty="0"/>
              <a:t>risky sexual behavior and drunk driving</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Role as health care practitioner/advocate </a:t>
            </a:r>
            <a:endParaRPr lang="en-US" dirty="0"/>
          </a:p>
        </p:txBody>
      </p:sp>
      <p:sp>
        <p:nvSpPr>
          <p:cNvPr id="3" name="Content Placeholder 2"/>
          <p:cNvSpPr>
            <a:spLocks noGrp="1"/>
          </p:cNvSpPr>
          <p:nvPr>
            <p:ph sz="quarter" idx="1"/>
          </p:nvPr>
        </p:nvSpPr>
        <p:spPr/>
        <p:txBody>
          <a:bodyPr>
            <a:normAutofit/>
          </a:bodyPr>
          <a:lstStyle/>
          <a:p>
            <a:r>
              <a:rPr lang="en-US" dirty="0" smtClean="0"/>
              <a:t>Sensitizing </a:t>
            </a:r>
            <a:r>
              <a:rPr lang="en-US" dirty="0"/>
              <a:t>teens on dangers of substance use</a:t>
            </a:r>
          </a:p>
          <a:p>
            <a:r>
              <a:rPr lang="en-US" dirty="0"/>
              <a:t>Reaching out to parents to increase monitoring</a:t>
            </a:r>
          </a:p>
          <a:p>
            <a:r>
              <a:rPr lang="en-US" dirty="0"/>
              <a:t>Developing policies concerning substance use</a:t>
            </a:r>
          </a:p>
          <a:p>
            <a:r>
              <a:rPr lang="en-US" dirty="0"/>
              <a:t>Looking for red flags in predisposed teenagers</a:t>
            </a:r>
          </a:p>
          <a:p>
            <a:r>
              <a:rPr lang="en-US" dirty="0"/>
              <a:t>Counseling teenagers with substance use history</a:t>
            </a:r>
          </a:p>
          <a:p>
            <a:r>
              <a:rPr lang="en-US" dirty="0"/>
              <a:t>Rehabilitating addicted teenagers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Identifying and addressing substance use </a:t>
            </a:r>
            <a:endParaRPr lang="en-US" dirty="0"/>
          </a:p>
        </p:txBody>
      </p:sp>
      <p:sp>
        <p:nvSpPr>
          <p:cNvPr id="3" name="Content Placeholder 2"/>
          <p:cNvSpPr>
            <a:spLocks noGrp="1"/>
          </p:cNvSpPr>
          <p:nvPr>
            <p:ph sz="quarter" idx="1"/>
          </p:nvPr>
        </p:nvSpPr>
        <p:spPr/>
        <p:txBody>
          <a:bodyPr/>
          <a:lstStyle/>
          <a:p>
            <a:r>
              <a:rPr lang="en-US" dirty="0" smtClean="0"/>
              <a:t>Change </a:t>
            </a:r>
            <a:r>
              <a:rPr lang="en-US" dirty="0"/>
              <a:t>in behavior pattern</a:t>
            </a:r>
          </a:p>
          <a:p>
            <a:r>
              <a:rPr lang="en-US" dirty="0"/>
              <a:t>Physical evidence and unexplained injuries </a:t>
            </a:r>
          </a:p>
          <a:p>
            <a:r>
              <a:rPr lang="en-US" dirty="0"/>
              <a:t>Denial of the problem when confronted</a:t>
            </a:r>
          </a:p>
          <a:p>
            <a:r>
              <a:rPr lang="en-US" dirty="0"/>
              <a:t>Engagement in petty crime to access money for substance</a:t>
            </a:r>
          </a:p>
          <a:p>
            <a:r>
              <a:rPr lang="en-US" dirty="0"/>
              <a:t>Social problems existing with others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Addressing substance abuse issue </a:t>
            </a:r>
            <a:endParaRPr lang="en-US" dirty="0"/>
          </a:p>
        </p:txBody>
      </p:sp>
      <p:sp>
        <p:nvSpPr>
          <p:cNvPr id="3" name="Content Placeholder 2"/>
          <p:cNvSpPr>
            <a:spLocks noGrp="1"/>
          </p:cNvSpPr>
          <p:nvPr>
            <p:ph sz="quarter" idx="1"/>
          </p:nvPr>
        </p:nvSpPr>
        <p:spPr/>
        <p:txBody>
          <a:bodyPr>
            <a:normAutofit/>
          </a:bodyPr>
          <a:lstStyle/>
          <a:p>
            <a:r>
              <a:rPr lang="en-US" dirty="0" smtClean="0"/>
              <a:t>Provide </a:t>
            </a:r>
            <a:r>
              <a:rPr lang="en-US" dirty="0"/>
              <a:t>insights to parents</a:t>
            </a:r>
          </a:p>
          <a:p>
            <a:r>
              <a:rPr lang="en-US" dirty="0"/>
              <a:t>Identifying high risk populations</a:t>
            </a:r>
          </a:p>
          <a:p>
            <a:r>
              <a:rPr lang="en-US" dirty="0"/>
              <a:t>Early intervention for teenagers suspected of substance use</a:t>
            </a:r>
          </a:p>
          <a:p>
            <a:r>
              <a:rPr lang="en-US" dirty="0"/>
              <a:t>Update policies to tackle the issue </a:t>
            </a:r>
          </a:p>
          <a:p>
            <a:r>
              <a:rPr lang="en-US" dirty="0"/>
              <a:t>Counseling teenagers not to engage in experimentation</a:t>
            </a:r>
          </a:p>
          <a:p>
            <a:r>
              <a:rPr lang="en-US" dirty="0"/>
              <a:t>Train community workers to help in addressing the issue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Peer monitoring for teenagers </a:t>
            </a:r>
            <a:endParaRPr lang="en-US" dirty="0"/>
          </a:p>
        </p:txBody>
      </p:sp>
      <p:sp>
        <p:nvSpPr>
          <p:cNvPr id="3" name="Content Placeholder 2"/>
          <p:cNvSpPr>
            <a:spLocks noGrp="1"/>
          </p:cNvSpPr>
          <p:nvPr>
            <p:ph sz="quarter" idx="1"/>
          </p:nvPr>
        </p:nvSpPr>
        <p:spPr/>
        <p:txBody>
          <a:bodyPr/>
          <a:lstStyle/>
          <a:p>
            <a:r>
              <a:rPr lang="en-US" dirty="0" smtClean="0"/>
              <a:t>Avoid </a:t>
            </a:r>
            <a:r>
              <a:rPr lang="en-US" dirty="0"/>
              <a:t>experimentation </a:t>
            </a:r>
          </a:p>
          <a:p>
            <a:r>
              <a:rPr lang="en-US" dirty="0"/>
              <a:t>Report cases of substance use to school authorities</a:t>
            </a:r>
          </a:p>
          <a:p>
            <a:r>
              <a:rPr lang="en-US" dirty="0"/>
              <a:t>Engage in sports to avoid being idle</a:t>
            </a:r>
          </a:p>
          <a:p>
            <a:r>
              <a:rPr lang="en-US" dirty="0"/>
              <a:t>Avoid wrong company </a:t>
            </a:r>
          </a:p>
          <a:p>
            <a:r>
              <a:rPr lang="en-US" dirty="0"/>
              <a:t>Attend social gatherings promoting substance free lives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Social interaction relative to the topic</a:t>
            </a:r>
            <a:endParaRPr lang="en-US" dirty="0"/>
          </a:p>
        </p:txBody>
      </p:sp>
      <p:sp>
        <p:nvSpPr>
          <p:cNvPr id="3" name="Content Placeholder 2"/>
          <p:cNvSpPr>
            <a:spLocks noGrp="1"/>
          </p:cNvSpPr>
          <p:nvPr>
            <p:ph sz="quarter" idx="1"/>
          </p:nvPr>
        </p:nvSpPr>
        <p:spPr/>
        <p:txBody>
          <a:bodyPr>
            <a:normAutofit fontScale="92500" lnSpcReduction="20000"/>
          </a:bodyPr>
          <a:lstStyle/>
          <a:p>
            <a:pPr>
              <a:buNone/>
            </a:pPr>
            <a:r>
              <a:rPr lang="en-US" dirty="0" smtClean="0"/>
              <a:t>Celebrity </a:t>
            </a:r>
            <a:r>
              <a:rPr lang="en-US" dirty="0"/>
              <a:t>and famous people who have had substance use problems. How did their lives turn up? Audience to identify the substance and </a:t>
            </a:r>
            <a:r>
              <a:rPr lang="en-US" dirty="0" smtClean="0"/>
              <a:t>consequences: </a:t>
            </a:r>
            <a:endParaRPr lang="en-US" dirty="0"/>
          </a:p>
          <a:p>
            <a:r>
              <a:rPr lang="en-US" dirty="0"/>
              <a:t>Whitney Houston </a:t>
            </a:r>
          </a:p>
          <a:p>
            <a:r>
              <a:rPr lang="en-US" dirty="0"/>
              <a:t>Amy </a:t>
            </a:r>
            <a:r>
              <a:rPr lang="en-US" dirty="0" err="1"/>
              <a:t>Winehouse</a:t>
            </a:r>
            <a:r>
              <a:rPr lang="en-US" dirty="0"/>
              <a:t> </a:t>
            </a:r>
          </a:p>
          <a:p>
            <a:r>
              <a:rPr lang="en-US" dirty="0"/>
              <a:t>Prince </a:t>
            </a:r>
          </a:p>
          <a:p>
            <a:r>
              <a:rPr lang="en-US" dirty="0" err="1"/>
              <a:t>Avicii</a:t>
            </a:r>
            <a:endParaRPr lang="en-US" dirty="0"/>
          </a:p>
          <a:p>
            <a:r>
              <a:rPr lang="en-US" dirty="0"/>
              <a:t>Michel Jackson</a:t>
            </a:r>
          </a:p>
          <a:p>
            <a:r>
              <a:rPr lang="en-US" dirty="0"/>
              <a:t>Mac Miller</a:t>
            </a:r>
          </a:p>
          <a:p>
            <a:r>
              <a:rPr lang="en-US" dirty="0" err="1" smtClean="0"/>
              <a:t>Chyna</a:t>
            </a:r>
            <a:endParaRPr lang="en-US" dirty="0" smtClean="0"/>
          </a:p>
          <a:p>
            <a:r>
              <a:rPr lang="en-US" dirty="0"/>
              <a:t>Joan Rivers</a:t>
            </a:r>
          </a:p>
          <a:p>
            <a:r>
              <a:rPr lang="en-US" dirty="0"/>
              <a:t>George Best</a:t>
            </a:r>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a:t>Project know (2018). Teen Drug and Alcohol Statistics and Information. Retrieved 24</a:t>
            </a:r>
            <a:r>
              <a:rPr lang="en-US" baseline="30000" dirty="0"/>
              <a:t>th</a:t>
            </a:r>
            <a:r>
              <a:rPr lang="en-US" dirty="0"/>
              <a:t> June 24, 2019 from </a:t>
            </a:r>
          </a:p>
          <a:p>
            <a:pPr>
              <a:buNone/>
            </a:pPr>
            <a:r>
              <a:rPr lang="en-US" u="sng" smtClean="0">
                <a:hlinkClick r:id="rId2"/>
              </a:rPr>
              <a:t> https</a:t>
            </a:r>
            <a:r>
              <a:rPr lang="en-US" u="sng" dirty="0">
                <a:hlinkClick r:id="rId2"/>
              </a:rPr>
              <a:t>://www.projectknow.com/teen/abuse-statistics/</a:t>
            </a:r>
            <a:r>
              <a:rPr lang="en-US" dirty="0"/>
              <a:t> </a:t>
            </a:r>
          </a:p>
          <a:p>
            <a:r>
              <a:rPr lang="en-US" dirty="0"/>
              <a:t> </a:t>
            </a:r>
            <a:r>
              <a:rPr lang="en-US" dirty="0" smtClean="0"/>
              <a:t>Scull, T. M., </a:t>
            </a:r>
            <a:r>
              <a:rPr lang="en-US" dirty="0" err="1" smtClean="0"/>
              <a:t>Kupersmidt</a:t>
            </a:r>
            <a:r>
              <a:rPr lang="en-US" dirty="0" smtClean="0"/>
              <a:t>, J. B., &amp; </a:t>
            </a:r>
            <a:r>
              <a:rPr lang="en-US" dirty="0" err="1" smtClean="0"/>
              <a:t>Erausquin</a:t>
            </a:r>
            <a:r>
              <a:rPr lang="en-US" dirty="0" smtClean="0"/>
              <a:t>, J. T. (2014). The impact of media-related cognitions on children's substance use outcomes in the context of parental and peer substance use.</a:t>
            </a:r>
            <a:r>
              <a:rPr lang="en-US" i="1" dirty="0" smtClean="0"/>
              <a:t> Journal of Youth and Adolescence, 43</a:t>
            </a:r>
            <a:r>
              <a:rPr lang="en-US" dirty="0" smtClean="0"/>
              <a:t>(5), 717-28.  </a:t>
            </a:r>
          </a:p>
          <a:p>
            <a:r>
              <a:rPr lang="en-US" dirty="0" smtClean="0"/>
              <a:t>Gomez, J., Becker, S., </a:t>
            </a:r>
            <a:r>
              <a:rPr lang="en-US" dirty="0" err="1" smtClean="0"/>
              <a:t>O'brien</a:t>
            </a:r>
            <a:r>
              <a:rPr lang="en-US" dirty="0" smtClean="0"/>
              <a:t>, K., &amp; </a:t>
            </a:r>
            <a:r>
              <a:rPr lang="en-US" dirty="0" err="1" smtClean="0"/>
              <a:t>Spirito</a:t>
            </a:r>
            <a:r>
              <a:rPr lang="en-US" dirty="0" smtClean="0"/>
              <a:t>, A. (2015). Interactive effect of child maltreatment and substance use on depressed mood among adolescents presenting to community-based substance use treatment.</a:t>
            </a:r>
            <a:r>
              <a:rPr lang="en-US" i="1" dirty="0" smtClean="0"/>
              <a:t> Community Mental Health Journal, 51</a:t>
            </a:r>
            <a:r>
              <a:rPr lang="en-US" dirty="0" smtClean="0"/>
              <a:t>(7), 833-840. </a:t>
            </a:r>
          </a:p>
          <a:p>
            <a:r>
              <a:rPr lang="en-US" dirty="0" smtClean="0"/>
              <a:t>Dickerson, D., Moore, L. A., </a:t>
            </a:r>
            <a:r>
              <a:rPr lang="en-US" dirty="0" err="1" smtClean="0"/>
              <a:t>Rieckmann</a:t>
            </a:r>
            <a:r>
              <a:rPr lang="en-US" dirty="0" smtClean="0"/>
              <a:t>, T., </a:t>
            </a:r>
            <a:r>
              <a:rPr lang="en-US" dirty="0" err="1" smtClean="0"/>
              <a:t>Croy</a:t>
            </a:r>
            <a:r>
              <a:rPr lang="en-US" dirty="0" smtClean="0"/>
              <a:t>, C. D., </a:t>
            </a:r>
            <a:r>
              <a:rPr lang="en-US" dirty="0" err="1" smtClean="0"/>
              <a:t>Venner</a:t>
            </a:r>
            <a:r>
              <a:rPr lang="en-US" dirty="0" smtClean="0"/>
              <a:t>, K., </a:t>
            </a:r>
            <a:r>
              <a:rPr lang="en-US" dirty="0" err="1" smtClean="0"/>
              <a:t>Moghaddam</a:t>
            </a:r>
            <a:r>
              <a:rPr lang="en-US" dirty="0" smtClean="0"/>
              <a:t>, J., . . . </a:t>
            </a:r>
            <a:r>
              <a:rPr lang="en-US" dirty="0" err="1" smtClean="0"/>
              <a:t>Novins</a:t>
            </a:r>
            <a:r>
              <a:rPr lang="en-US" dirty="0" smtClean="0"/>
              <a:t>, D. K. (2018). Correlates of motivational interviewing use among substance use treatment programs serving </a:t>
            </a:r>
            <a:r>
              <a:rPr lang="en-US" dirty="0" err="1" smtClean="0"/>
              <a:t>american</a:t>
            </a:r>
            <a:r>
              <a:rPr lang="en-US" dirty="0" smtClean="0"/>
              <a:t> Indians/Alaska natives.</a:t>
            </a:r>
            <a:r>
              <a:rPr lang="en-US" i="1" dirty="0" smtClean="0"/>
              <a:t> The Journal of Behavioral Health Services &amp; Research, 45</a:t>
            </a:r>
            <a:r>
              <a:rPr lang="en-US" dirty="0" smtClean="0"/>
              <a:t>(1), 31-45. </a:t>
            </a:r>
          </a:p>
          <a:p>
            <a:endParaRPr lang="en-US" dirty="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20760081</TotalTime>
  <Words>1653</Words>
  <Application>Microsoft Office PowerPoint</Application>
  <PresentationFormat>On-screen Show (4:3)</PresentationFormat>
  <Paragraphs>114</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Substance use among teenagers </vt:lpstr>
      <vt:lpstr>Substance use  </vt:lpstr>
      <vt:lpstr>Substance use statistics: CDC teenage statistics </vt:lpstr>
      <vt:lpstr>Risk factors </vt:lpstr>
      <vt:lpstr>Risk factors contd.</vt:lpstr>
      <vt:lpstr>Negative sides of substance abuse</vt:lpstr>
      <vt:lpstr>Role as health care practitioner/advocate </vt:lpstr>
      <vt:lpstr>Identifying and addressing substance use </vt:lpstr>
      <vt:lpstr>Addressing substance abuse issue </vt:lpstr>
      <vt:lpstr>Peer monitoring for teenagers </vt:lpstr>
      <vt:lpstr>Social interaction relative to the topic</vt:lpstr>
      <vt:lpstr>References </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Substance use among teenagers</dc:title>
  <dc:creator>user</dc:creator>
  <cp:lastModifiedBy>user</cp:lastModifiedBy>
  <cp:revision>16</cp:revision>
  <dcterms:created xsi:type="dcterms:W3CDTF">2019-06-24T11:06:16Z</dcterms:created>
  <dcterms:modified xsi:type="dcterms:W3CDTF">2019-06-24T13:25:52Z</dcterms:modified>
</cp:coreProperties>
</file>